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SLIDE 1 — OPEN.</a:t>
            </a:r>
          </a:p>
          <a:p/>
          <a:p>
            <a:r>
              <a:t>Goal of this slide: set the frame. This isn't a pitch for a service — it's a partnership offer for ONE company in Phoenix. Nate should feel chosen.</a:t>
            </a:r>
          </a:p>
          <a:p/>
          <a:p>
            <a:r>
              <a:t>Open with (verbatim or close):</a:t>
            </a:r>
          </a:p>
          <a:p>
            <a:r>
              <a:t>"Nate — I appreciate you taking the 30. Before I walk you through anything, I want to tell you why I called you specifically and not six other resurfacers. You've told me you want a long-term partner, not a vendor. Everything in this deck is built to match that. One decision to make. Two optional add-ons. Three guarantees that put the risk on me, not you. We'll be done in 25 minutes."</a:t>
            </a:r>
          </a:p>
          <a:p/>
          <a:p>
            <a:r>
              <a:t>Tone: confident, low-key, not salesy. You're not asking — you're offering.</a:t>
            </a:r>
          </a:p>
          <a:p/>
          <a:p>
            <a:r>
              <a:t>Don't yet mention price. Don't yet mention Aquavida. Those land on slides 2 and 3.</a:t>
            </a:r>
          </a:p>
          <a:p/>
          <a:p>
            <a:r>
              <a:t>Transition line to slide 2:</a:t>
            </a:r>
          </a:p>
          <a:p>
            <a:r>
              <a:t>"Let me show you what the Phoenix market actually looks like in 2026, and where the opening is."</a:t>
            </a:r>
          </a:p>
          <a:p/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SLIDE 2 — FRAME THE OPPORTUNITY.</a:t>
            </a:r>
          </a:p>
          <a:p/>
          <a:p>
            <a:r>
              <a:t>Goal: establish two things in one breath — the market is enormous, and there's a specific opening Aquavida isn't closing.</a:t>
            </a:r>
          </a:p>
          <a:p/>
          <a:p>
            <a:r>
              <a:t>Walk the left column quickly. Don't linger:</a:t>
            </a:r>
          </a:p>
          <a:p>
            <a:r>
              <a:t>"350,000 residential pools. 17,400 commercial. Avg ticket $8k residential, $30-80k commercial. The 2020-2022 build boom means we're 12-24 months from the refresh wave kicking in. The market's enormous and the timing is about to get better, not worse."</a:t>
            </a:r>
          </a:p>
          <a:p/>
          <a:p>
            <a:r>
              <a:t>Then pivot hard to the right column — this is the real message:</a:t>
            </a:r>
          </a:p>
          <a:p>
            <a:r>
              <a:t>"Aquavida owns the NARRATIVE. They've got the 'only exclusive commercial' claim plastered everywhere. What they don't own is the top-of-funnel. The #1 Google result for 'Phoenix pool resurfacing' is my site — phxpoolresurfacing.com. It's already ranked, already producing qualified calls. Those calls are currently going to whoever pays me the fastest. I'd rather they go to one company I trust."</a:t>
            </a:r>
          </a:p>
          <a:p/>
          <a:p>
            <a:r>
              <a:t>KEY OBJECTION TO WATCH FOR: "Is Aquavida really beatable?"</a:t>
            </a:r>
          </a:p>
          <a:p>
            <a:r>
              <a:t>Your answer: "On commercial? Hard. On residential? They don't even try — they've publicly positioned away from it. That's the whole gap."</a:t>
            </a:r>
          </a:p>
          <a:p/>
          <a:p>
            <a:r>
              <a:t>If Nate asks about traffic numbers: have the phxpoolresurfacing.com analytics tab ready. Don't volunteer numbers he doesn't ask for.</a:t>
            </a:r>
          </a:p>
          <a:p/>
          <a:p>
            <a:r>
              <a:t>Transition:</a:t>
            </a:r>
          </a:p>
          <a:p>
            <a:r>
              <a:t>"So here's what the partnership looks like."</a:t>
            </a:r>
          </a:p>
          <a:p/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SLIDE 3 — THE OFFER (the moment that matters).</a:t>
            </a:r>
          </a:p>
          <a:p/>
          <a:p>
            <a:r>
              <a:t>Goal: lock in the partnership framing. NOT a vendor, not a tier sheet. One decision.</a:t>
            </a:r>
          </a:p>
          <a:p/>
          <a:p>
            <a:r>
              <a:t>Script — lead with the framing, not the price:</a:t>
            </a:r>
          </a:p>
          <a:p>
            <a:r>
              <a:t>"Here's what I want to do. One offer. One price. One commitment I'm asking for — exclusivity in Phoenix residential resurfacing, full stop. Up to 10 qualified leads per week, forty a month, all yours. No competitor gets them. If you want flexibility, two grand five hundred a month, cancel anytime. If you want the best rate and lock exclusivity in writing, two grand on a six-month. That saves you $3k and puts the territory in ink. That's the whole offer."</a:t>
            </a:r>
          </a:p>
          <a:p/>
          <a:p>
            <a:r>
              <a:t>Pause. Let him talk first.</a:t>
            </a:r>
          </a:p>
          <a:p/>
          <a:p>
            <a:r>
              <a:t>IF HE ASKS "why no starter tier?" — your line:</a:t>
            </a:r>
          </a:p>
          <a:p>
            <a:r>
              <a:t>"Because the starter-tier play is where vendors lose trust. I'd rather show you the real partnership and let you decide if it's worth $2k. Honest math beats foot-in-the-door every time."</a:t>
            </a:r>
          </a:p>
          <a:p/>
          <a:p>
            <a:r>
              <a:t>IF HE PUSHES ON PRICE — don't drop it. Your line:</a:t>
            </a:r>
          </a:p>
          <a:p>
            <a:r>
              <a:t>"The rate is the rate because exclusivity has a cost. Aquavida would pay this number tomorrow if I offered it to them. I'm offering it to you instead."</a:t>
            </a:r>
          </a:p>
          <a:p/>
          <a:p>
            <a:r>
              <a:t>ADD-ONS — address only if he asks. DO NOT upsell on this call:</a:t>
            </a:r>
          </a:p>
          <a:p>
            <a:r>
              <a:t>"Sarah and Commercial Prospecting are there if you want them later. They're independent. The partnership works without either. Don't think about them today."</a:t>
            </a:r>
          </a:p>
          <a:p/>
          <a:p>
            <a:r>
              <a:t>If he asks about Sarah specifically, flip to the live demo tab — takes 90 seconds.</a:t>
            </a:r>
          </a:p>
          <a:p/>
          <a:p>
            <a:r>
              <a:t>KEY OBJECTION: "10 leads a week guaranteed?"</a:t>
            </a:r>
          </a:p>
          <a:p>
            <a:r>
              <a:t>Your line: "Not guaranteed — capped. That's the ceiling of what I'll route to you. The site produces more than that some weeks. You get first pick, the rest sit. Next slide shows you what 10 leads a week actually earns."</a:t>
            </a:r>
          </a:p>
          <a:p/>
          <a:p>
            <a:r>
              <a:t>Transition: "Let me show you the math."</a:t>
            </a:r>
          </a:p>
          <a:p/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SLIDE 4 — PROOF (back up the offer with honest math).</a:t>
            </a:r>
          </a:p>
          <a:p/>
          <a:p>
            <a:r>
              <a:t>Goal: de-risk the $2k by showing him the ROI math and then handing him the risk-reversal guarantees.</a:t>
            </a:r>
          </a:p>
          <a:p/>
          <a:p>
            <a:r>
              <a:t>Walk the math top to bottom, slowly. Pause on the revenue number:</a:t>
            </a:r>
          </a:p>
          <a:p>
            <a:r>
              <a:t>"40 leads a month. 30% close rate — that's what a strong follow-up operation hits in residential home services, not vanity numbers. That's 12 jobs. At your average $8k ticket, $96k a month in revenue. Two grand of that is mine. The other $94k is yours."</a:t>
            </a:r>
          </a:p>
          <a:p/>
          <a:p>
            <a:r>
              <a:t>Key phrase: "$167 per closed job" — say it out loud:</a:t>
            </a:r>
          </a:p>
          <a:p>
            <a:r>
              <a:t>"That's 167 bucks to acquire an $8,000 job. Compare that to Google Ads in Phoenix — $80-120 per click, 2-3% landing page conversion on cold PPC, you're at $3-4k per closed job just on ad spend."</a:t>
            </a:r>
          </a:p>
          <a:p/>
          <a:p>
            <a:r>
              <a:t>THEN hand him the guarantees. Read all three fast:</a:t>
            </a:r>
          </a:p>
          <a:p>
            <a:r>
              <a:t>"To make sure the math holds for you, three guarantees — all mine. Under 60% qualified in month one, full refund. One lead leaks to a competitor while we're partnered, next month's free and you convert to month-to-month. Any week under 5 leads, I bank-credit it. You never pay for a dry well."</a:t>
            </a:r>
          </a:p>
          <a:p/>
          <a:p>
            <a:r>
              <a:t>This is the de-risk beat. If he's going to close, he closes on this slide or the next.</a:t>
            </a:r>
          </a:p>
          <a:p/>
          <a:p>
            <a:r>
              <a:t>KEY OBJECTION: "30% close rate seems high"</a:t>
            </a:r>
          </a:p>
          <a:p>
            <a:r>
              <a:t>Your line: "Fair question. That's the number I see when the operator has real follow-up — same-day callback, text sequence, estimate within 48 hours. Your crew does that already based on what you told me. If you want, let's math it at 20% — it's still $64k revenue and 32x ROI. Still worth it."</a:t>
            </a:r>
          </a:p>
          <a:p/>
          <a:p>
            <a:r>
              <a:t>KEY OBJECTION: "What if the leads dry up?"</a:t>
            </a:r>
          </a:p>
          <a:p>
            <a:r>
              <a:t>Your line: "Guarantee #3. Under 5 in a week, you don't pay. I eat the risk."</a:t>
            </a:r>
          </a:p>
          <a:p/>
          <a:p>
            <a:r>
              <a:t>Transition: "So here's the ask."</a:t>
            </a:r>
          </a:p>
          <a:p/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SLIDE 5 — THE ASK (close).</a:t>
            </a:r>
          </a:p>
          <a:p/>
          <a:p>
            <a:r>
              <a:t>Goal: get him to commit verbally on this call. If you leave this meeting without a verbal yes, you've lost most of the momentum.</a:t>
            </a:r>
          </a:p>
          <a:p/>
          <a:p>
            <a:r>
              <a:t>Script:</a:t>
            </a:r>
          </a:p>
          <a:p>
            <a:r>
              <a:t>"Nate — I'm not going to pressure you. What I am going to do is ask you to decide while we're on this call whether this is a direction you want to go. Not the paperwork — just the direction. Month-to-month at $2,500 if you want flexibility. $2,000 on six months if you want the best rate and the territory locked. Either way, first qualified lead usually hits within 72 hours once we flip it on."</a:t>
            </a:r>
          </a:p>
          <a:p/>
          <a:p>
            <a:r>
              <a:t>THEN shut up. Count to ten in your head. The silence closes the deal.</a:t>
            </a:r>
          </a:p>
          <a:p/>
          <a:p>
            <a:r>
              <a:t>If he says yes:</a:t>
            </a:r>
          </a:p>
          <a:p>
            <a:r>
              <a:t>"Great. I'll send you the one-pager tonight, you sign tomorrow, we're live end of week. Which pace — the MTM or the six-month?"</a:t>
            </a:r>
          </a:p>
          <a:p/>
          <a:p>
            <a:r>
              <a:t>If he says "I need to think":</a:t>
            </a:r>
          </a:p>
          <a:p>
            <a:r>
              <a:t>"Completely fair. What specifically do you need to think about? I'd rather answer it now than leave you to your head."</a:t>
            </a:r>
          </a:p>
          <a:p>
            <a:r>
              <a:t>(This usually unearths the real objection — and real objections are usually cheap to address.)</a:t>
            </a:r>
          </a:p>
          <a:p/>
          <a:p>
            <a:r>
              <a:t>If he says no:</a:t>
            </a:r>
          </a:p>
          <a:p>
            <a:r>
              <a:t>"Appreciate the directness. Can I ask what's the closest thing to a yes — is there a version of this that works for you?"</a:t>
            </a:r>
          </a:p>
          <a:p>
            <a:r>
              <a:t>(Don't argue. Don't discount. Ask what would work.)</a:t>
            </a:r>
          </a:p>
          <a:p/>
          <a:p>
            <a:r>
              <a:t>END THE MEETING WITH A CLEAR NEXT STEP, ALWAYS. Whether it's "agreement tomorrow" or "circle back Wednesday" — leave with the next checkpoint booked.</a:t>
            </a:r>
          </a:p>
          <a:p/>
          <a:p>
            <a:r>
              <a:t>HARD RULES for this slide:</a:t>
            </a:r>
          </a:p>
          <a:p>
            <a:r>
              <a:t>- Don't drop the price. Ever.</a:t>
            </a:r>
          </a:p>
          <a:p>
            <a:r>
              <a:t>- Don't add a "starter" tier if he hesitates. The offer IS the floor.</a:t>
            </a:r>
          </a:p>
          <a:p>
            <a:r>
              <a:t>- Don't promise timelines beyond "72 hours for first lead usually" — that's realistic.</a:t>
            </a:r>
          </a:p>
          <a:p>
            <a:r>
              <a:t>- If he wants to negotiate on exclusivity scope (e.g. "just Vistancia ZIP, not all Phoenix"), that's fine — it's a green light, close it.</a:t>
            </a:r>
          </a:p>
          <a:p/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85800" y="685800"/>
            <a:ext cx="320040" cy="50292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188720" y="731520"/>
            <a:ext cx="9144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F59E0B"/>
                </a:solidFill>
                <a:latin typeface="Helvetica Neue"/>
              </a:rPr>
              <a:t>PREPARED FOR VISTANCIA PREMIER POOLS · NATE SELLERS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1280160"/>
            <a:ext cx="10058400" cy="2743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5600" b="1" i="0">
                <a:solidFill>
                  <a:srgbClr val="FFFFFF"/>
                </a:solidFill>
                <a:latin typeface="Helvetica Neue"/>
              </a:rPr>
              <a:t>A Plan to Own Phoenix</a:t>
            </a:r>
          </a:p>
          <a:p>
            <a:pPr algn="l">
              <a:lnSpc>
                <a:spcPct val="105000"/>
              </a:lnSpc>
            </a:pPr>
            <a:r>
              <a:rPr sz="5600" b="1" i="0">
                <a:solidFill>
                  <a:srgbClr val="FFFFFF"/>
                </a:solidFill>
                <a:latin typeface="Helvetica Neue"/>
              </a:rPr>
              <a:t>Pool Resurfacing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3931920"/>
            <a:ext cx="100584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 i="0">
                <a:solidFill>
                  <a:srgbClr val="F59E0B"/>
                </a:solidFill>
                <a:latin typeface="Helvetica Neue"/>
              </a:rPr>
              <a:t>— before Aquavida does.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4937760"/>
            <a:ext cx="96012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600" b="0" i="0">
                <a:solidFill>
                  <a:srgbClr val="D1D5DB"/>
                </a:solidFill>
                <a:latin typeface="Helvetica Neue"/>
              </a:rPr>
              <a:t>One exclusive lead partnership built on the #1-ranked Phoenix resurfacing site.</a:t>
            </a:r>
          </a:p>
          <a:p>
            <a:pPr algn="l">
              <a:lnSpc>
                <a:spcPct val="135000"/>
              </a:lnSpc>
            </a:pPr>
            <a:r>
              <a:rPr sz="1600" b="0" i="0">
                <a:solidFill>
                  <a:srgbClr val="D1D5DB"/>
                </a:solidFill>
                <a:latin typeface="Helvetica Neue"/>
              </a:rPr>
              <a:t>Two optional add-ons when you're ready to go further. Zero risk in month one.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6309360"/>
            <a:ext cx="91440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9CA3AF"/>
                </a:solidFill>
                <a:latin typeface="Helvetica Neue"/>
              </a:rPr>
              <a:t>Costa Demetral  ·  Iron Tiger Digital  ·  April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85800" y="548640"/>
            <a:ext cx="1737360" cy="301752"/>
          </a:xfrm>
          <a:prstGeom prst="roundRect">
            <a:avLst>
              <a:gd name="adj" fmla="val 50000"/>
            </a:avLst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Helvetica Neue"/>
              </a:rPr>
              <a:t>THE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005840"/>
            <a:ext cx="10515600" cy="109728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3400" b="1" i="0">
                <a:solidFill>
                  <a:srgbClr val="1A1A1E"/>
                </a:solidFill>
                <a:latin typeface="Helvetica Neue"/>
              </a:rPr>
              <a:t>You're in the biggest pool market in the US.</a:t>
            </a:r>
          </a:p>
          <a:p>
            <a:pPr algn="l">
              <a:lnSpc>
                <a:spcPct val="110000"/>
              </a:lnSpc>
            </a:pPr>
            <a:r>
              <a:rPr sz="3400" b="1" i="0">
                <a:solidFill>
                  <a:srgbClr val="1A1A1E"/>
                </a:solidFill>
                <a:latin typeface="Helvetica Neue"/>
              </a:rPr>
              <a:t>You're not yet in the system that rents it.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85800" y="2743200"/>
            <a:ext cx="5303520" cy="356616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60120" y="3017520"/>
            <a:ext cx="47548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15803D"/>
                </a:solidFill>
                <a:latin typeface="Helvetica Neue"/>
              </a:rPr>
              <a:t>THE PHOENIX BASE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" y="356616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1A1A1E"/>
                </a:solidFill>
                <a:latin typeface="Helvetica Neue"/>
              </a:rPr>
              <a:t>350,000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63240" y="3639312"/>
            <a:ext cx="26517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3A3A3F"/>
                </a:solidFill>
                <a:latin typeface="Helvetica Neue"/>
              </a:rPr>
              <a:t>residential pools in metro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406908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1A1A1E"/>
                </a:solidFill>
                <a:latin typeface="Helvetica Neue"/>
              </a:rPr>
              <a:t>17,400+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63240" y="4142232"/>
            <a:ext cx="26517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3A3A3F"/>
                </a:solidFill>
                <a:latin typeface="Helvetica Neue"/>
              </a:rPr>
              <a:t>commercial / multifamily pools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457200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1A1A1E"/>
                </a:solidFill>
                <a:latin typeface="Helvetica Neue"/>
              </a:rPr>
              <a:t>$8,000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63240" y="4645152"/>
            <a:ext cx="26517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3A3A3F"/>
                </a:solidFill>
                <a:latin typeface="Helvetica Neue"/>
              </a:rPr>
              <a:t>avg residential resurface ticket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507492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1A1A1E"/>
                </a:solidFill>
                <a:latin typeface="Helvetica Neue"/>
              </a:rPr>
              <a:t>$30–80k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63240" y="5148072"/>
            <a:ext cx="26517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3A3A3F"/>
                </a:solidFill>
                <a:latin typeface="Helvetica Neue"/>
              </a:rPr>
              <a:t>typical commercial ticket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5577840"/>
            <a:ext cx="201168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 i="0">
                <a:solidFill>
                  <a:srgbClr val="1A1A1E"/>
                </a:solidFill>
                <a:latin typeface="Helvetica Neue"/>
              </a:rPr>
              <a:t>2027–30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063240" y="5650992"/>
            <a:ext cx="265176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3A3A3F"/>
                </a:solidFill>
                <a:latin typeface="Helvetica Neue"/>
              </a:rPr>
              <a:t>repair cycle begins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217920" y="2743200"/>
            <a:ext cx="5303520" cy="3566160"/>
          </a:xfrm>
          <a:prstGeom prst="roundRect">
            <a:avLst/>
          </a:prstGeom>
          <a:solidFill>
            <a:srgbClr val="1A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F59E0B"/>
                </a:solidFill>
                <a:latin typeface="Helvetica Neue"/>
              </a:rPr>
              <a:t>THE GAP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92240" y="3520440"/>
            <a:ext cx="4754880" cy="2560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Aquavida positions as "the only exclusive commercial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pool remodeling company in Arizona."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/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That's their claim — not a fact. What they own is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commercial mindshare, not the residential deal flow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currently running through the #1-ranked resurfacing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site in Phoenix.</a:t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/>
            </a:r>
          </a:p>
          <a:p>
            <a:pPr algn="l">
              <a:lnSpc>
                <a:spcPct val="140000"/>
              </a:lnSpc>
            </a:pPr>
            <a:r>
              <a:rPr sz="1300" b="0" i="0">
                <a:solidFill>
                  <a:srgbClr val="FFFFFF"/>
                </a:solidFill>
                <a:latin typeface="Helvetica Neue"/>
              </a:rPr>
              <a:t>That site is mine. The leads are yours, if you want them.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Iron Tiger Digital  ·  Plan for Vistancia Premier Pools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2 / 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85800" y="502920"/>
            <a:ext cx="1188720" cy="301752"/>
          </a:xfrm>
          <a:prstGeom prst="roundRect">
            <a:avLst>
              <a:gd name="adj" fmla="val 50000"/>
            </a:avLst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Helvetica Neue"/>
              </a:rPr>
              <a:t>THE OFFER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96012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 i="0">
                <a:solidFill>
                  <a:srgbClr val="1A1A1E"/>
                </a:solidFill>
                <a:latin typeface="Helvetica Neue"/>
              </a:rPr>
              <a:t>One exclusive partnership.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69164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 i="0">
                <a:solidFill>
                  <a:srgbClr val="3A3A3F"/>
                </a:solidFill>
                <a:latin typeface="Helvetica Neue"/>
              </a:rPr>
              <a:t>No tiers. No gotchas. One price, two ways to pay it.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2331720"/>
            <a:ext cx="6949440" cy="393192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ounded Rectangle 6"/>
          <p:cNvSpPr/>
          <p:nvPr/>
        </p:nvSpPr>
        <p:spPr>
          <a:xfrm>
            <a:off x="960120" y="2167128"/>
            <a:ext cx="1280160" cy="301752"/>
          </a:xfrm>
          <a:prstGeom prst="roundRect">
            <a:avLst>
              <a:gd name="adj" fmla="val 50000"/>
            </a:avLst>
          </a:prstGeom>
          <a:solidFill>
            <a:srgbClr val="158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000" b="1">
                <a:solidFill>
                  <a:srgbClr val="FFFFFF"/>
                </a:solidFill>
                <a:latin typeface="Helvetica Neue"/>
              </a:rPr>
              <a:t>CORE OFFER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51560" y="2606040"/>
            <a:ext cx="6217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900" b="1" i="0">
                <a:solidFill>
                  <a:srgbClr val="1A1A1E"/>
                </a:solidFill>
                <a:latin typeface="Helvetica Neue"/>
              </a:rPr>
              <a:t>Exclusive Phoenix Lead Partnership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3108960"/>
            <a:ext cx="6217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3A3A3F"/>
                </a:solidFill>
                <a:latin typeface="Helvetica Neue"/>
              </a:rPr>
              <a:t>Up to 10 qualified resurfacing leads/week. Exclusive to Vistancia.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051560" y="3657600"/>
            <a:ext cx="3200400" cy="1005840"/>
          </a:xfrm>
          <a:prstGeom prst="roundRect">
            <a:avLst/>
          </a:prstGeom>
          <a:solidFill>
            <a:srgbClr val="FDFAF7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234440" y="3767328"/>
            <a:ext cx="29260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3A3A3F"/>
                </a:solidFill>
                <a:latin typeface="Helvetica Neue"/>
              </a:rPr>
              <a:t>MONTH-TO-MONTH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34440" y="4005072"/>
            <a:ext cx="29260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1A1A1E"/>
                </a:solidFill>
                <a:latin typeface="Helvetica Neue"/>
              </a:rPr>
              <a:t>$2,500/mo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4434840"/>
            <a:ext cx="29260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3A3A3F"/>
                </a:solidFill>
                <a:latin typeface="Helvetica Neue"/>
              </a:rPr>
              <a:t>No commitment. 30-day out.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34840" y="3657600"/>
            <a:ext cx="3200400" cy="1005840"/>
          </a:xfrm>
          <a:prstGeom prst="roundRect">
            <a:avLst/>
          </a:prstGeom>
          <a:solidFill>
            <a:srgbClr val="DCFCE7"/>
          </a:solidFill>
          <a:ln w="9525">
            <a:solidFill>
              <a:srgbClr val="15803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17720" y="3767328"/>
            <a:ext cx="29260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1" i="0">
                <a:solidFill>
                  <a:srgbClr val="166534"/>
                </a:solidFill>
                <a:latin typeface="Helvetica Neue"/>
              </a:rPr>
              <a:t>6-MONTH · BEST VALUE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17720" y="4005072"/>
            <a:ext cx="2926080" cy="5029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 i="0">
                <a:solidFill>
                  <a:srgbClr val="166534"/>
                </a:solidFill>
                <a:latin typeface="Helvetica Neue"/>
              </a:rPr>
              <a:t>$2,000/mo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4434840"/>
            <a:ext cx="2926080" cy="2286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 i="0">
                <a:solidFill>
                  <a:srgbClr val="166534"/>
                </a:solidFill>
                <a:latin typeface="Helvetica Neue"/>
              </a:rPr>
              <a:t>Saves $3,000. Locks exclusivity.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51560" y="4892040"/>
            <a:ext cx="62179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3A3A3F"/>
                </a:solidFill>
                <a:latin typeface="Helvetica Neue"/>
              </a:rPr>
              <a:t>WHAT YOU GET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148072"/>
            <a:ext cx="274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15803D"/>
                </a:solidFill>
                <a:latin typeface="Helvetica Neue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08760" y="5148072"/>
            <a:ext cx="5760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1A1A1E"/>
                </a:solidFill>
                <a:latin typeface="Helvetica Neue"/>
              </a:rPr>
              <a:t>Up to 10 qualified leads/week — exclusive to you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88720" y="5385816"/>
            <a:ext cx="274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15803D"/>
                </a:solidFill>
                <a:latin typeface="Helvetica Neue"/>
              </a:rPr>
              <a:t>✓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508760" y="5385816"/>
            <a:ext cx="5760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1A1A1E"/>
                </a:solidFill>
                <a:latin typeface="Helvetica Neue"/>
              </a:rPr>
              <a:t>No competitor gets these leads. Period.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88720" y="5623560"/>
            <a:ext cx="274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15803D"/>
                </a:solidFill>
                <a:latin typeface="Helvetica Neue"/>
              </a:rPr>
              <a:t>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508760" y="5623560"/>
            <a:ext cx="5760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1A1A1E"/>
                </a:solidFill>
                <a:latin typeface="Helvetica Neue"/>
              </a:rPr>
              <a:t>Priority routing (hot leads to you first)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188720" y="5861304"/>
            <a:ext cx="2743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 i="0">
                <a:solidFill>
                  <a:srgbClr val="15803D"/>
                </a:solidFill>
                <a:latin typeface="Helvetica Neue"/>
              </a:rP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08760" y="5861304"/>
            <a:ext cx="5760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0" i="0">
                <a:solidFill>
                  <a:srgbClr val="1A1A1E"/>
                </a:solidFill>
                <a:latin typeface="Helvetica Neue"/>
              </a:rPr>
              <a:t>Real-time SMS + email alerts, bi-weekly strategy call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955279" y="2331720"/>
            <a:ext cx="384048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1" i="0">
                <a:solidFill>
                  <a:srgbClr val="C45C26"/>
                </a:solidFill>
                <a:latin typeface="Helvetica Neue"/>
              </a:rPr>
              <a:t>OPTIONAL ADD-ONS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955279" y="2651760"/>
            <a:ext cx="3840480" cy="173736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955279" y="2651760"/>
            <a:ext cx="73152" cy="1737360"/>
          </a:xfrm>
          <a:prstGeom prst="rect">
            <a:avLst/>
          </a:prstGeom>
          <a:solidFill>
            <a:srgbClr val="C45C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83879" y="2816352"/>
            <a:ext cx="34747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1A1A1E"/>
                </a:solidFill>
                <a:latin typeface="Helvetica Neue"/>
              </a:rPr>
              <a:t>Sarah — AI Receptionist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183879" y="3154680"/>
            <a:ext cx="3474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 i="0">
                <a:solidFill>
                  <a:srgbClr val="C45C26"/>
                </a:solidFill>
                <a:latin typeface="Helvetica Neue"/>
              </a:rPr>
              <a:t>$299/mo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183879" y="3520440"/>
            <a:ext cx="3474720" cy="777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F"/>
                </a:solidFill>
                <a:latin typeface="Helvetica Neue"/>
              </a:rPr>
              <a:t>Handles missed calls 24/7. Qualifies, books, texts you the hot ones.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7955279" y="4617720"/>
            <a:ext cx="3840480" cy="173736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7955279" y="4617720"/>
            <a:ext cx="73152" cy="1737360"/>
          </a:xfrm>
          <a:prstGeom prst="rect">
            <a:avLst/>
          </a:prstGeom>
          <a:solidFill>
            <a:srgbClr val="C45C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183879" y="4782312"/>
            <a:ext cx="34747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1A1A1E"/>
                </a:solidFill>
                <a:latin typeface="Helvetica Neue"/>
              </a:rPr>
              <a:t>Commercial Prospecting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183879" y="5120640"/>
            <a:ext cx="347472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C45C26"/>
                </a:solidFill>
                <a:latin typeface="Helvetica Neue"/>
              </a:rPr>
              <a:t>$2,500 setup + $800/mo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83879" y="5486400"/>
            <a:ext cx="3474720" cy="7772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5000"/>
              </a:lnSpc>
            </a:pPr>
            <a:r>
              <a:rPr sz="1000" b="0" i="0">
                <a:solidFill>
                  <a:srgbClr val="3A3A3F"/>
                </a:solidFill>
                <a:latin typeface="Helvetica Neue"/>
              </a:rPr>
              <a:t>HOA / resort / multifamily outbound. One close = 3+ yrs paid.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Iron Tiger Digital  ·  Plan for Vistancia Premier Pools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3 / 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D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685800" y="548640"/>
            <a:ext cx="1188720" cy="301752"/>
          </a:xfrm>
          <a:prstGeom prst="roundRect">
            <a:avLst>
              <a:gd name="adj" fmla="val 50000"/>
            </a:avLst>
          </a:prstGeom>
          <a:solidFill>
            <a:srgbClr val="C45C2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FFFFFF"/>
                </a:solidFill>
                <a:latin typeface="Helvetica Neue"/>
              </a:rPr>
              <a:t>THE PROOF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1005840"/>
            <a:ext cx="10515600" cy="7315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3200" b="1" i="0">
                <a:solidFill>
                  <a:srgbClr val="1A1A1E"/>
                </a:solidFill>
                <a:latin typeface="Helvetica Neue"/>
              </a:rPr>
              <a:t>The math is boring. That's the point.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28800"/>
            <a:ext cx="105156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 i="0">
                <a:solidFill>
                  <a:srgbClr val="3A3A3F"/>
                </a:solidFill>
                <a:latin typeface="Helvetica Neue"/>
              </a:rPr>
              <a:t>10 leads/wk · realistic 2026 Phoenix numbers · 6-month rate.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2560320"/>
            <a:ext cx="6217920" cy="3566160"/>
          </a:xfrm>
          <a:prstGeom prst="roundRect">
            <a:avLst/>
          </a:prstGeom>
          <a:solidFill>
            <a:srgbClr val="1A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60120" y="2926080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Qualified leads / month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0600" y="2926080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40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0120" y="3273552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Close rate (strong follow-up)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0600" y="3273552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30%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60120" y="3621024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Closed jobs / month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0600" y="3621024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60120" y="3968496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Avg residential ticket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3968496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$8,000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60120" y="4315968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Monthly revenue to Vistancia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00600" y="4315968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$96,000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0120" y="4663440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Partnership cost (6-month rate)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00600" y="4663440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$2,000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" y="5010912"/>
            <a:ext cx="393192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 i="0">
                <a:solidFill>
                  <a:srgbClr val="C8CCD0"/>
                </a:solidFill>
                <a:latin typeface="Helvetica Neue"/>
              </a:rPr>
              <a:t>Effective cost per closed job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00600" y="5010912"/>
            <a:ext cx="1828800" cy="3200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400" b="1" i="0">
                <a:solidFill>
                  <a:srgbClr val="FFFFFF"/>
                </a:solidFill>
                <a:latin typeface="Helvetica Neue"/>
              </a:rPr>
              <a:t>$167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60120" y="5404104"/>
            <a:ext cx="5669280" cy="1905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60120" y="5586984"/>
            <a:ext cx="393192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 i="0">
                <a:solidFill>
                  <a:srgbClr val="F59E0B"/>
                </a:solidFill>
                <a:latin typeface="Helvetica Neue"/>
              </a:rPr>
              <a:t>Your ROI on lead spend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0600" y="5586984"/>
            <a:ext cx="18288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2200" b="1" i="0">
                <a:solidFill>
                  <a:srgbClr val="F59E0B"/>
                </a:solidFill>
                <a:latin typeface="Helvetica Neue"/>
              </a:rPr>
              <a:t>48x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2320" y="2560320"/>
            <a:ext cx="43891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100" b="1" i="0">
                <a:solidFill>
                  <a:srgbClr val="F59E0B"/>
                </a:solidFill>
                <a:latin typeface="Helvetica Neue"/>
              </a:rPr>
              <a:t>THREE GUARANTEES — I CARRY THE RISK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132320" y="3108960"/>
            <a:ext cx="4389120" cy="9601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60920" y="321868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1A1A1E"/>
                </a:solidFill>
                <a:latin typeface="Helvetica Neue"/>
              </a:rPr>
              <a:t>1.  Lead-quality refund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60920" y="3520440"/>
            <a:ext cx="39319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3A3A3F"/>
                </a:solidFill>
                <a:latin typeface="Helvetica Neue"/>
              </a:rPr>
              <a:t>Under 60% qualified in month 1 = full refund.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132320" y="4160520"/>
            <a:ext cx="4389120" cy="9601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360920" y="427024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1A1A1E"/>
                </a:solidFill>
                <a:latin typeface="Helvetica Neue"/>
              </a:rPr>
              <a:t>2.  Exclusivity lock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60920" y="4572000"/>
            <a:ext cx="39319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3A3A3F"/>
                </a:solidFill>
                <a:latin typeface="Helvetica Neue"/>
              </a:rPr>
              <a:t>One lead leaks to a competitor, next month's free + you go MTM.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7132320" y="5212080"/>
            <a:ext cx="4389120" cy="960120"/>
          </a:xfrm>
          <a:prstGeom prst="roundRect">
            <a:avLst/>
          </a:prstGeom>
          <a:solidFill>
            <a:srgbClr val="FFFFFF"/>
          </a:solidFill>
          <a:ln w="9525">
            <a:solidFill>
              <a:srgbClr val="E5E7E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360920" y="5321808"/>
            <a:ext cx="393192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 i="0">
                <a:solidFill>
                  <a:srgbClr val="1A1A1E"/>
                </a:solidFill>
                <a:latin typeface="Helvetica Neue"/>
              </a:rPr>
              <a:t>3.  Ramp-up credit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60920" y="5623560"/>
            <a:ext cx="3931920" cy="54864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 i="0">
                <a:solidFill>
                  <a:srgbClr val="3A3A3F"/>
                </a:solidFill>
                <a:latin typeface="Helvetica Neue"/>
              </a:rPr>
              <a:t>Fewer than 5 leads any week = bank-credit applied to future billing.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Iron Tiger Digital  ·  Plan for Vistancia Premier Pools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972800" y="6446520"/>
            <a:ext cx="914400" cy="27432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900" b="0" i="0">
                <a:solidFill>
                  <a:srgbClr val="3A3A3F"/>
                </a:solidFill>
                <a:latin typeface="Helvetica Neue"/>
              </a:rPr>
              <a:t>4 / 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A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601200" y="-2286000"/>
            <a:ext cx="7315200" cy="7315200"/>
          </a:xfrm>
          <a:prstGeom prst="ellipse">
            <a:avLst/>
          </a:prstGeom>
          <a:solidFill>
            <a:srgbClr val="14532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685800" y="640080"/>
            <a:ext cx="1188720" cy="301752"/>
          </a:xfrm>
          <a:prstGeom prst="roundRect">
            <a:avLst>
              <a:gd name="adj" fmla="val 50000"/>
            </a:avLst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1100" b="1">
                <a:solidFill>
                  <a:srgbClr val="1A1A1E"/>
                </a:solidFill>
                <a:latin typeface="Helvetica Neue"/>
              </a:rPr>
              <a:t>NEXT STEP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188720"/>
            <a:ext cx="10515600" cy="18288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4600" b="1" i="0">
                <a:solidFill>
                  <a:srgbClr val="FFFFFF"/>
                </a:solidFill>
                <a:latin typeface="Helvetica Neue"/>
              </a:rPr>
              <a:t>One yes this week.</a:t>
            </a:r>
          </a:p>
          <a:p>
            <a:pPr algn="l">
              <a:lnSpc>
                <a:spcPct val="105000"/>
              </a:lnSpc>
            </a:pPr>
            <a:r>
              <a:rPr sz="4600" b="1" i="0">
                <a:solidFill>
                  <a:srgbClr val="FFFFFF"/>
                </a:solidFill>
                <a:latin typeface="Helvetica Neue"/>
              </a:rPr>
              <a:t>First leads in five business days.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3657600"/>
            <a:ext cx="10058400" cy="45720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 i="0">
                <a:solidFill>
                  <a:srgbClr val="F59E0B"/>
                </a:solidFill>
                <a:latin typeface="Helvetica Neue"/>
              </a:rPr>
              <a:t>Here's what needs to happen: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4270248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234440" y="4160520"/>
            <a:ext cx="9601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0">
                <a:solidFill>
                  <a:srgbClr val="FFFFFF"/>
                </a:solidFill>
                <a:latin typeface="Helvetica Neue"/>
              </a:rPr>
              <a:t>Pick the pace: $2,500/mo MTM or $2,000/mo on 6-month</a:t>
            </a:r>
          </a:p>
        </p:txBody>
      </p:sp>
      <p:sp>
        <p:nvSpPr>
          <p:cNvPr id="9" name="Oval 8"/>
          <p:cNvSpPr/>
          <p:nvPr/>
        </p:nvSpPr>
        <p:spPr>
          <a:xfrm>
            <a:off x="914400" y="4636008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34440" y="4526280"/>
            <a:ext cx="9601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0">
                <a:solidFill>
                  <a:srgbClr val="FFFFFF"/>
                </a:solidFill>
                <a:latin typeface="Helvetica Neue"/>
              </a:rPr>
              <a:t>Simple one-page agreement — no legal ping-pong</a:t>
            </a:r>
          </a:p>
        </p:txBody>
      </p:sp>
      <p:sp>
        <p:nvSpPr>
          <p:cNvPr id="11" name="Oval 10"/>
          <p:cNvSpPr/>
          <p:nvPr/>
        </p:nvSpPr>
        <p:spPr>
          <a:xfrm>
            <a:off x="914400" y="5001768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234440" y="4892040"/>
            <a:ext cx="9601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0">
                <a:solidFill>
                  <a:srgbClr val="FFFFFF"/>
                </a:solidFill>
                <a:latin typeface="Helvetica Neue"/>
              </a:rPr>
              <a:t>I turn on the lead routing to your number + inbox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5367528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234440" y="5257800"/>
            <a:ext cx="9601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0">
                <a:solidFill>
                  <a:srgbClr val="FFFFFF"/>
                </a:solidFill>
                <a:latin typeface="Helvetica Neue"/>
              </a:rPr>
              <a:t>First qualified lead usually hits within 72 hours</a:t>
            </a:r>
          </a:p>
        </p:txBody>
      </p:sp>
      <p:sp>
        <p:nvSpPr>
          <p:cNvPr id="15" name="Oval 14"/>
          <p:cNvSpPr/>
          <p:nvPr/>
        </p:nvSpPr>
        <p:spPr>
          <a:xfrm>
            <a:off x="914400" y="5733288"/>
            <a:ext cx="146304" cy="146304"/>
          </a:xfrm>
          <a:prstGeom prst="ellipse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234440" y="5623560"/>
            <a:ext cx="9601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0" i="0">
                <a:solidFill>
                  <a:srgbClr val="FFFFFF"/>
                </a:solidFill>
                <a:latin typeface="Helvetica Neue"/>
              </a:rPr>
              <a:t>Month one starts the day your first lead lands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5800" y="6172200"/>
            <a:ext cx="10789920" cy="36576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6309360"/>
            <a:ext cx="73152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 i="0">
                <a:solidFill>
                  <a:srgbClr val="CFD6D2"/>
                </a:solidFill>
                <a:latin typeface="Helvetica Neue"/>
              </a:rPr>
              <a:t>Text me a yes or a question:  Costa Demetral  ·  Iron Tiger Digital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601200" y="6309360"/>
            <a:ext cx="2286000" cy="365760"/>
          </a:xfrm>
          <a:prstGeom prst="rect">
            <a:avLst/>
          </a:prstGeom>
          <a:noFill/>
        </p:spPr>
        <p:txBody>
          <a:bodyPr wrap="square" anchor="t" lIns="0" rIns="0" tIns="0" bIns="0">
            <a:spAutoFit/>
          </a:bodyPr>
          <a:lstStyle/>
          <a:p>
            <a:pPr algn="r">
              <a:lnSpc>
                <a:spcPct val="115000"/>
              </a:lnSpc>
            </a:pPr>
            <a:r>
              <a:rPr sz="1200" b="0" i="0">
                <a:solidFill>
                  <a:srgbClr val="F59E0B"/>
                </a:solidFill>
                <a:latin typeface="Helvetica Neue"/>
              </a:rPr>
              <a:t>5 /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